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72" r:id="rId4"/>
    <p:sldId id="259" r:id="rId5"/>
    <p:sldId id="260" r:id="rId6"/>
    <p:sldId id="274" r:id="rId7"/>
    <p:sldId id="269" r:id="rId8"/>
    <p:sldId id="271" r:id="rId9"/>
    <p:sldId id="264" r:id="rId10"/>
    <p:sldId id="261" r:id="rId11"/>
    <p:sldId id="270" r:id="rId12"/>
    <p:sldId id="267" r:id="rId13"/>
    <p:sldId id="265" r:id="rId14"/>
    <p:sldId id="262" r:id="rId15"/>
    <p:sldId id="266" r:id="rId16"/>
    <p:sldId id="263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4" autoAdjust="0"/>
    <p:restoredTop sz="94660"/>
  </p:normalViewPr>
  <p:slideViewPr>
    <p:cSldViewPr>
      <p:cViewPr varScale="1">
        <p:scale>
          <a:sx n="64" d="100"/>
          <a:sy n="64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D1E06-59EF-4AF7-979F-AB06AA450D7F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F02C1-3FB8-4924-ADDA-CD45CE8CA93E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vevOZBLcx_Q?version=3&amp;hl=en_U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aXZtW0JGJ7o?version=3&amp;hl=en_U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7sgBhIEkk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uuZd-Qc0wcA?version=3&amp;hl=en_U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NsPKmhNoPwA?version=3&amp;hl=en_U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617" y="13855"/>
            <a:ext cx="4543425" cy="6667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4816" y="2865437"/>
            <a:ext cx="7748590" cy="1317625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</a:rPr>
              <a:t>Incarcerated Family Members</a:t>
            </a:r>
            <a:endParaRPr lang="en-US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5400000">
            <a:off x="4838700" y="2604655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Presented By: Sarah Grey, Kristen 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</a:rPr>
              <a:t>Gilmeister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, &amp; Ashley 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</a:rPr>
              <a:t>Landek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5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vevOZBLcx_Q?version=3&amp;hl=en_U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48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Effects on a Child with Incarcerated </a:t>
            </a:r>
            <a:r>
              <a:rPr lang="en-US" dirty="0"/>
              <a:t>F</a:t>
            </a:r>
            <a:r>
              <a:rPr lang="en-US" dirty="0" smtClean="0"/>
              <a:t>athers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Half of incarcerated fathers were living with their youngest child prior to their incarceration</a:t>
            </a:r>
          </a:p>
          <a:p>
            <a:r>
              <a:rPr lang="en-US" dirty="0" smtClean="0"/>
              <a:t>Sons are more likely to follow their father’s foot steps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51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94602"/>
            <a:ext cx="7125112" cy="456339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Vulnerable to feeling of fear, anxiety, anger, sadness, depression, and guilt</a:t>
            </a:r>
          </a:p>
          <a:p>
            <a:r>
              <a:rPr lang="en-US" dirty="0" smtClean="0"/>
              <a:t>Emotional withdrawal, failure in school, and delinquency</a:t>
            </a:r>
          </a:p>
          <a:p>
            <a:r>
              <a:rPr lang="en-US" dirty="0" smtClean="0"/>
              <a:t>Suffer from multiple psychological problems</a:t>
            </a:r>
          </a:p>
          <a:p>
            <a:r>
              <a:rPr lang="en-US" dirty="0"/>
              <a:t>T</a:t>
            </a:r>
            <a:r>
              <a:rPr lang="en-US" dirty="0" smtClean="0"/>
              <a:t>raumatic</a:t>
            </a:r>
            <a:r>
              <a:rPr lang="en-US" dirty="0"/>
              <a:t>, disrupt personal and family bonds, and worsen the family's social </a:t>
            </a:r>
            <a:r>
              <a:rPr lang="en-US" dirty="0" smtClean="0"/>
              <a:t>and financial </a:t>
            </a:r>
            <a:r>
              <a:rPr lang="en-US" dirty="0"/>
              <a:t>situation</a:t>
            </a:r>
            <a:endParaRPr lang="en-US" dirty="0" smtClean="0"/>
          </a:p>
          <a:p>
            <a:r>
              <a:rPr lang="en-US" dirty="0" smtClean="0"/>
              <a:t>Depending on age of the child, effects differ</a:t>
            </a:r>
          </a:p>
          <a:p>
            <a:r>
              <a:rPr lang="en-US" dirty="0" smtClean="0"/>
              <a:t>Children of offenders are five times more likely to end up in prison compared to their peers</a:t>
            </a:r>
          </a:p>
          <a:p>
            <a:r>
              <a:rPr lang="en-US" dirty="0" smtClean="0"/>
              <a:t>Tends to lead to later criminal activity &amp; drug possession </a:t>
            </a:r>
          </a:p>
          <a:p>
            <a:r>
              <a:rPr lang="en-US" dirty="0" smtClean="0"/>
              <a:t>Children tend to blame themselves for parent’s incarceration</a:t>
            </a:r>
          </a:p>
          <a:p>
            <a:r>
              <a:rPr lang="en-US" dirty="0" smtClean="0"/>
              <a:t>Only two states address the needs of children at the time of a parent’s arrest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304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aXZtW0JGJ7o?version=3&amp;hl=en_US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0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Juvenile Detention Centers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Secured facilities used to house youths that are in trouble with the law. </a:t>
            </a:r>
          </a:p>
          <a:p>
            <a:r>
              <a:rPr lang="en-US" dirty="0"/>
              <a:t>Youths </a:t>
            </a:r>
            <a:r>
              <a:rPr lang="en-US"/>
              <a:t>awaiting </a:t>
            </a:r>
            <a:r>
              <a:rPr lang="en-US" smtClean="0"/>
              <a:t>trial </a:t>
            </a:r>
            <a:r>
              <a:rPr lang="en-US" dirty="0"/>
              <a:t>or placement in another care facility are often placed in juvenile detention centers for security purposes. </a:t>
            </a:r>
          </a:p>
          <a:p>
            <a:r>
              <a:rPr lang="en-US" dirty="0"/>
              <a:t>Over 300,000 juveniles are incarcerated and another 100,000 return to these facilities to await legal action.</a:t>
            </a:r>
          </a:p>
          <a:p>
            <a:r>
              <a:rPr lang="en-US" dirty="0"/>
              <a:t>Provides education, nutrition, healthcare, and recreation to all inmates. </a:t>
            </a:r>
          </a:p>
          <a:p>
            <a:r>
              <a:rPr lang="en-US" dirty="0"/>
              <a:t>Overcrowding in these facilities causes tension </a:t>
            </a:r>
          </a:p>
          <a:p>
            <a:r>
              <a:rPr lang="en-US" dirty="0"/>
              <a:t>Increase bad behavior once youths are released</a:t>
            </a:r>
          </a:p>
          <a:p>
            <a:r>
              <a:rPr lang="en-US" dirty="0"/>
              <a:t>Troubled juveniles influence one another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17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85800"/>
            <a:ext cx="7125113" cy="924475"/>
          </a:xfrm>
        </p:spPr>
        <p:txBody>
          <a:bodyPr/>
          <a:lstStyle/>
          <a:p>
            <a:r>
              <a:rPr lang="en-US" dirty="0" smtClean="0"/>
              <a:t>Incarcerated Siblings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commonly a male youth from a troubled home ends up in a juvenile detention center</a:t>
            </a:r>
          </a:p>
          <a:p>
            <a:r>
              <a:rPr lang="en-US" dirty="0" smtClean="0"/>
              <a:t>Physically detached from the family &amp; social environment</a:t>
            </a:r>
          </a:p>
          <a:p>
            <a:r>
              <a:rPr lang="en-US" dirty="0" smtClean="0"/>
              <a:t>Older siblings become role models to his/her siblings</a:t>
            </a:r>
          </a:p>
          <a:p>
            <a:r>
              <a:rPr lang="en-US" dirty="0" smtClean="0"/>
              <a:t>35,000 children a year are affected by the incarceration of a sibling</a:t>
            </a:r>
          </a:p>
          <a:p>
            <a:pPr lvl="0">
              <a:buClr>
                <a:srgbClr val="FEDD78"/>
              </a:buClr>
            </a:pPr>
            <a:r>
              <a:rPr lang="en-US" dirty="0" smtClean="0"/>
              <a:t>Effects: </a:t>
            </a:r>
            <a:r>
              <a:rPr lang="en-US" dirty="0">
                <a:solidFill>
                  <a:prstClr val="white"/>
                </a:solidFill>
              </a:rPr>
              <a:t>Abandonment, distress, responsibility of being strong, and keeping quiet in school settings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256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Teachering</a:t>
            </a:r>
            <a:r>
              <a:rPr lang="en-US" dirty="0" smtClean="0"/>
              <a:t>”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125112" cy="405143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NEVER ASSUME!</a:t>
            </a:r>
          </a:p>
          <a:p>
            <a:r>
              <a:rPr lang="en-US" dirty="0" smtClean="0"/>
              <a:t>Journal writing</a:t>
            </a:r>
          </a:p>
          <a:p>
            <a:r>
              <a:rPr lang="en-US" dirty="0" smtClean="0"/>
              <a:t>Art and dance activities</a:t>
            </a:r>
          </a:p>
          <a:p>
            <a:r>
              <a:rPr lang="en-US" dirty="0" smtClean="0"/>
              <a:t>Direct help</a:t>
            </a:r>
          </a:p>
          <a:p>
            <a:r>
              <a:rPr lang="en-US" dirty="0" smtClean="0"/>
              <a:t>Guidance counselor</a:t>
            </a:r>
          </a:p>
          <a:p>
            <a:r>
              <a:rPr lang="en-US" dirty="0" smtClean="0"/>
              <a:t>After school activities</a:t>
            </a:r>
          </a:p>
          <a:p>
            <a:r>
              <a:rPr lang="en-US" dirty="0" smtClean="0"/>
              <a:t>Group projects</a:t>
            </a:r>
          </a:p>
          <a:p>
            <a:r>
              <a:rPr lang="en-US" dirty="0" smtClean="0"/>
              <a:t>Teacher should be flexible, monitor progress, supportive, maintain high expectations &amp; focus on the positives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79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"Beyond Scared Straight: Inmate Stories - YouTube." </a:t>
            </a:r>
            <a:r>
              <a:rPr lang="en-US" i="1" dirty="0"/>
              <a:t>YouTube - Broadcast Yourself.</a:t>
            </a:r>
            <a:r>
              <a:rPr lang="en-US" dirty="0"/>
              <a:t> Web. 07 Nov. 2011. &lt;http://www.youtube.com/watch?v=vevOZBLcx_Q&gt;.</a:t>
            </a:r>
          </a:p>
          <a:p>
            <a:r>
              <a:rPr lang="en-US" dirty="0"/>
              <a:t>"The Effects on Children Whose Siblings Have Been Imprisoned | Society | Society Guardian." </a:t>
            </a:r>
            <a:r>
              <a:rPr lang="en-US" i="1" dirty="0"/>
              <a:t>Latest News, Sport and Comment from the Guardian | The Guardian</a:t>
            </a:r>
            <a:r>
              <a:rPr lang="en-US" dirty="0"/>
              <a:t>. Guardian New and Media Limited, 2011. Web. 07 Nov. 2011. &lt;http://www.guardian.co.uk/society/2006/oct/19/childrensservices.prisons&gt;.</a:t>
            </a:r>
          </a:p>
          <a:p>
            <a:r>
              <a:rPr lang="en-US" dirty="0"/>
              <a:t>"I'm Pregnant And... In Prison [1/2] - YouTube." </a:t>
            </a:r>
            <a:r>
              <a:rPr lang="en-US" i="1" dirty="0"/>
              <a:t>YouTube - Broadcast Yourself.</a:t>
            </a:r>
            <a:r>
              <a:rPr lang="en-US" dirty="0"/>
              <a:t> Web. 07 Nov. 2011. &lt;http://www.youtube.com/watch?v=uuZd-Qc0wcA&gt;.</a:t>
            </a:r>
          </a:p>
          <a:p>
            <a:r>
              <a:rPr lang="en-US" dirty="0"/>
              <a:t>"Jail </a:t>
            </a:r>
            <a:r>
              <a:rPr lang="en-US" dirty="0" err="1"/>
              <a:t>vs</a:t>
            </a:r>
            <a:r>
              <a:rPr lang="en-US" dirty="0"/>
              <a:t> Prison." Web. 7 Nov. 2011. &lt;</a:t>
            </a:r>
            <a:r>
              <a:rPr lang="en-US" dirty="0" err="1"/>
              <a:t>E:EducationJail</a:t>
            </a:r>
            <a:r>
              <a:rPr lang="en-US" dirty="0"/>
              <a:t> </a:t>
            </a:r>
            <a:r>
              <a:rPr lang="en-US" dirty="0" err="1"/>
              <a:t>vs</a:t>
            </a:r>
            <a:r>
              <a:rPr lang="en-US" dirty="0"/>
              <a:t> Prison -Cultural Presentation-Plichta.htm&gt;.</a:t>
            </a:r>
          </a:p>
          <a:p>
            <a:r>
              <a:rPr lang="en-US" dirty="0"/>
              <a:t>"Juvenile Detention Centers." </a:t>
            </a:r>
            <a:r>
              <a:rPr lang="en-US" i="1" dirty="0" err="1"/>
              <a:t>EHow</a:t>
            </a:r>
            <a:r>
              <a:rPr lang="en-US" dirty="0"/>
              <a:t>. Web. &lt;</a:t>
            </a:r>
            <a:r>
              <a:rPr lang="en-US" dirty="0" err="1"/>
              <a:t>E:EducationJuvenile</a:t>
            </a:r>
            <a:r>
              <a:rPr lang="en-US" dirty="0"/>
              <a:t> Detention Center Facts-Cultural Presentation-Plichta.htm&gt;.</a:t>
            </a:r>
          </a:p>
          <a:p>
            <a:r>
              <a:rPr lang="en-US" dirty="0"/>
              <a:t>"Sentence for Two Children of Incarcerated Parents by Ruby - YouTube." </a:t>
            </a:r>
            <a:r>
              <a:rPr lang="en-US" i="1" dirty="0"/>
              <a:t>YouTube - Broadcast Yourself.</a:t>
            </a:r>
            <a:r>
              <a:rPr lang="en-US" dirty="0"/>
              <a:t> Web. 07 Nov. 2011. &lt;http://www.youtube.com/watch?v=q7sgBhIEkkI&gt;.</a:t>
            </a:r>
          </a:p>
          <a:p>
            <a:r>
              <a:rPr lang="en-US" dirty="0"/>
              <a:t>"What Will Happen to Me - YouTube." </a:t>
            </a:r>
            <a:r>
              <a:rPr lang="en-US" i="1" dirty="0"/>
              <a:t>YouTube - Broadcast Yourself.</a:t>
            </a:r>
            <a:r>
              <a:rPr lang="en-US" dirty="0"/>
              <a:t> Web. 07 Nov. 2011. &lt;http://www.youtube.com/watch?v=aXZtW0JGJ7o&gt;.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3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8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8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8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8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8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8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8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http://www.youtube.com/watch?v=q7sgBhIEkkI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08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difference between jail and prison?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4048125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3505200"/>
            <a:ext cx="42862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972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304800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Jail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4040188" cy="5135563"/>
          </a:xfrm>
        </p:spPr>
        <p:txBody>
          <a:bodyPr>
            <a:normAutofit/>
          </a:bodyPr>
          <a:lstStyle/>
          <a:p>
            <a:r>
              <a:rPr lang="en-US" dirty="0" smtClean="0"/>
              <a:t>A place of detention</a:t>
            </a:r>
          </a:p>
          <a:p>
            <a:r>
              <a:rPr lang="en-US" dirty="0" smtClean="0"/>
              <a:t>Holds: people awaiting trial, sentenced for a short duration (less than a year)</a:t>
            </a:r>
          </a:p>
          <a:p>
            <a:r>
              <a:rPr lang="en-US" dirty="0" smtClean="0"/>
              <a:t>Jurisdiction: run by the county sheriff’s department</a:t>
            </a:r>
          </a:p>
          <a:p>
            <a:r>
              <a:rPr lang="en-US" dirty="0" smtClean="0"/>
              <a:t>Work release programs, boot camps</a:t>
            </a:r>
          </a:p>
          <a:p>
            <a:r>
              <a:rPr lang="en-US" dirty="0" smtClean="0"/>
              <a:t>Address educational needs, substance abuse needs, and vocational needs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495800" y="304800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Prison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95800" y="533400"/>
            <a:ext cx="4041775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A place of long time confinement</a:t>
            </a:r>
          </a:p>
          <a:p>
            <a:r>
              <a:rPr lang="en-US" dirty="0" smtClean="0"/>
              <a:t>Two types (State &amp; Federal)</a:t>
            </a:r>
          </a:p>
          <a:p>
            <a:r>
              <a:rPr lang="en-US" dirty="0" smtClean="0"/>
              <a:t>Holds: people convicted of crimes, sentenced for a long term</a:t>
            </a:r>
          </a:p>
          <a:p>
            <a:r>
              <a:rPr lang="en-US" dirty="0" smtClean="0"/>
              <a:t>Jurisdiction: run by the Prisons and Corrections office</a:t>
            </a:r>
          </a:p>
          <a:p>
            <a:r>
              <a:rPr lang="en-US" dirty="0" smtClean="0"/>
              <a:t>Halfway houses, work release centers, and community restitution centers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05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Incarcerated Mothers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75% of all female prison inmates are mothers</a:t>
            </a:r>
          </a:p>
          <a:p>
            <a:r>
              <a:rPr lang="en-US" dirty="0" smtClean="0"/>
              <a:t>Of those women, 25% are pregnant at time of arrest</a:t>
            </a:r>
          </a:p>
          <a:p>
            <a:r>
              <a:rPr lang="en-US" dirty="0" smtClean="0"/>
              <a:t>Two-thirds were primary caregivers</a:t>
            </a:r>
          </a:p>
          <a:p>
            <a:r>
              <a:rPr lang="en-US" dirty="0"/>
              <a:t>W</a:t>
            </a:r>
            <a:r>
              <a:rPr lang="en-US" dirty="0" smtClean="0"/>
              <a:t>hen </a:t>
            </a:r>
            <a:r>
              <a:rPr lang="en-US" dirty="0"/>
              <a:t>a mother is sent to prison, she is likely to be the sole custodian </a:t>
            </a:r>
            <a:r>
              <a:rPr lang="en-US" dirty="0" smtClean="0"/>
              <a:t>of her children</a:t>
            </a:r>
          </a:p>
          <a:p>
            <a:r>
              <a:rPr lang="en-US" dirty="0" smtClean="0"/>
              <a:t>Women who give birth in prison often have to relinquish custody within hours of giving birth. </a:t>
            </a:r>
          </a:p>
          <a:p>
            <a:r>
              <a:rPr lang="en-US" dirty="0" smtClean="0"/>
              <a:t>Only 6 states have “prison nurseries”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61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uuZd-Qc0wcA?version=3&amp;hl=en_US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50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Effects on Children with Incarcerated Mother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disruptive than a father’s arrest or incarceration</a:t>
            </a:r>
          </a:p>
          <a:p>
            <a:r>
              <a:rPr lang="en-US" dirty="0" smtClean="0"/>
              <a:t>More than half of incarcerated mothers do not receive any visits from their children while in prison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45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NsPKmhNoPwA?version=3&amp;hl=en_US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34636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1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Incarcerated Fathers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Three-quarters </a:t>
            </a:r>
            <a:r>
              <a:rPr lang="en-US" dirty="0"/>
              <a:t>of federal inmates in </a:t>
            </a:r>
            <a:r>
              <a:rPr lang="en-US" dirty="0" smtClean="0"/>
              <a:t>the United </a:t>
            </a:r>
            <a:r>
              <a:rPr lang="en-US" dirty="0"/>
              <a:t>States are </a:t>
            </a:r>
            <a:r>
              <a:rPr lang="en-US" dirty="0" smtClean="0"/>
              <a:t>fathers</a:t>
            </a:r>
          </a:p>
          <a:p>
            <a:r>
              <a:rPr lang="en-US" dirty="0"/>
              <a:t>In 2007, 92% of incarcerated parents were fathers and 8% were mothers.</a:t>
            </a:r>
          </a:p>
          <a:p>
            <a:r>
              <a:rPr lang="en-US" dirty="0" smtClean="0"/>
              <a:t>When </a:t>
            </a:r>
            <a:r>
              <a:rPr lang="en-US" dirty="0"/>
              <a:t>a father becomes </a:t>
            </a:r>
            <a:r>
              <a:rPr lang="en-US" dirty="0" smtClean="0"/>
              <a:t>incarcerated his </a:t>
            </a:r>
            <a:r>
              <a:rPr lang="en-US" dirty="0"/>
              <a:t>child support obligation continues at the </a:t>
            </a:r>
            <a:r>
              <a:rPr lang="en-US" dirty="0" smtClean="0"/>
              <a:t>same level</a:t>
            </a:r>
            <a:r>
              <a:rPr lang="en-US" dirty="0"/>
              <a:t>, despite his inability to </a:t>
            </a:r>
            <a:r>
              <a:rPr lang="en-US" dirty="0" smtClean="0"/>
              <a:t>pay</a:t>
            </a:r>
          </a:p>
          <a:p>
            <a:r>
              <a:rPr lang="en-US" dirty="0"/>
              <a:t>While the vast majority of children of male prisoners are living with their mothers, only about a third (37%) of the children of incarcerated women are living with their fathers</a:t>
            </a:r>
            <a:r>
              <a:rPr lang="en-US" dirty="0" smtClean="0"/>
              <a:t>.</a:t>
            </a:r>
          </a:p>
          <a:p>
            <a:r>
              <a:rPr lang="en-US" dirty="0"/>
              <a:t>Children of most incarcerated males remain with the mother when a father </a:t>
            </a:r>
            <a:r>
              <a:rPr lang="en-US" dirty="0" smtClean="0"/>
              <a:t>enters prison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34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820</TotalTime>
  <Words>845</Words>
  <Application>Microsoft Office PowerPoint</Application>
  <PresentationFormat>On-screen Show (4:3)</PresentationFormat>
  <Paragraphs>80</Paragraphs>
  <Slides>17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Summer</vt:lpstr>
      <vt:lpstr>Incarcerated Family Members</vt:lpstr>
      <vt:lpstr>Video</vt:lpstr>
      <vt:lpstr>What is the difference between jail and prison?</vt:lpstr>
      <vt:lpstr>PowerPoint Presentation</vt:lpstr>
      <vt:lpstr>Incarcerated Mothers</vt:lpstr>
      <vt:lpstr>PowerPoint Presentation</vt:lpstr>
      <vt:lpstr>Effects on Children with Incarcerated Mother</vt:lpstr>
      <vt:lpstr>PowerPoint Presentation</vt:lpstr>
      <vt:lpstr>Incarcerated Fathers</vt:lpstr>
      <vt:lpstr>PowerPoint Presentation</vt:lpstr>
      <vt:lpstr>Effects on a Child with Incarcerated Fathers</vt:lpstr>
      <vt:lpstr>General Effects</vt:lpstr>
      <vt:lpstr>PowerPoint Presentation</vt:lpstr>
      <vt:lpstr>Juvenile Detention Centers </vt:lpstr>
      <vt:lpstr>Incarcerated Siblings</vt:lpstr>
      <vt:lpstr>“Teachering” Suggestions</vt:lpstr>
      <vt:lpstr>Works Cited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Incarcerated Family Members</dc:title>
  <dc:creator>Ashley Landek</dc:creator>
  <cp:lastModifiedBy>Ashley Landek</cp:lastModifiedBy>
  <cp:revision>40</cp:revision>
  <dcterms:created xsi:type="dcterms:W3CDTF">2011-11-01T16:31:44Z</dcterms:created>
  <dcterms:modified xsi:type="dcterms:W3CDTF">2011-11-08T04:19:58Z</dcterms:modified>
</cp:coreProperties>
</file>